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4"/>
  </p:notesMasterIdLst>
  <p:handoutMasterIdLst>
    <p:handoutMasterId r:id="rId55"/>
  </p:handoutMasterIdLst>
  <p:sldIdLst>
    <p:sldId id="1085" r:id="rId2"/>
    <p:sldId id="1185" r:id="rId3"/>
    <p:sldId id="1239" r:id="rId4"/>
    <p:sldId id="1202" r:id="rId5"/>
    <p:sldId id="1203" r:id="rId6"/>
    <p:sldId id="1204" r:id="rId7"/>
    <p:sldId id="1205" r:id="rId8"/>
    <p:sldId id="1206" r:id="rId9"/>
    <p:sldId id="1207" r:id="rId10"/>
    <p:sldId id="1208" r:id="rId11"/>
    <p:sldId id="1210" r:id="rId12"/>
    <p:sldId id="1211" r:id="rId13"/>
    <p:sldId id="1190" r:id="rId14"/>
    <p:sldId id="1213" r:id="rId15"/>
    <p:sldId id="1214" r:id="rId16"/>
    <p:sldId id="1215" r:id="rId17"/>
    <p:sldId id="1216" r:id="rId18"/>
    <p:sldId id="1218" r:id="rId19"/>
    <p:sldId id="1219" r:id="rId20"/>
    <p:sldId id="1220" r:id="rId21"/>
    <p:sldId id="1221" r:id="rId22"/>
    <p:sldId id="1222" r:id="rId23"/>
    <p:sldId id="1223" r:id="rId24"/>
    <p:sldId id="1224" r:id="rId25"/>
    <p:sldId id="1225" r:id="rId26"/>
    <p:sldId id="1236" r:id="rId27"/>
    <p:sldId id="1237" r:id="rId28"/>
    <p:sldId id="1238" r:id="rId29"/>
    <p:sldId id="1226" r:id="rId30"/>
    <p:sldId id="1227" r:id="rId31"/>
    <p:sldId id="1230" r:id="rId32"/>
    <p:sldId id="1229" r:id="rId33"/>
    <p:sldId id="1231" r:id="rId34"/>
    <p:sldId id="1232" r:id="rId35"/>
    <p:sldId id="1233" r:id="rId36"/>
    <p:sldId id="1228" r:id="rId37"/>
    <p:sldId id="1191" r:id="rId38"/>
    <p:sldId id="1240" r:id="rId39"/>
    <p:sldId id="1241" r:id="rId40"/>
    <p:sldId id="1242" r:id="rId41"/>
    <p:sldId id="1243" r:id="rId42"/>
    <p:sldId id="1244" r:id="rId43"/>
    <p:sldId id="1245" r:id="rId44"/>
    <p:sldId id="1246" r:id="rId45"/>
    <p:sldId id="1247" r:id="rId46"/>
    <p:sldId id="1248" r:id="rId47"/>
    <p:sldId id="1249" r:id="rId48"/>
    <p:sldId id="1250" r:id="rId49"/>
    <p:sldId id="1252" r:id="rId50"/>
    <p:sldId id="1251" r:id="rId51"/>
    <p:sldId id="1253" r:id="rId52"/>
    <p:sldId id="1132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FFF00"/>
    <a:srgbClr val="FFC06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89568" autoAdjust="0"/>
  </p:normalViewPr>
  <p:slideViewPr>
    <p:cSldViewPr snapToGrid="0" snapToObjects="1">
      <p:cViewPr varScale="1">
        <p:scale>
          <a:sx n="60" d="100"/>
          <a:sy n="60" d="100"/>
        </p:scale>
        <p:origin x="1012" y="56"/>
      </p:cViewPr>
      <p:guideLst>
        <p:guide orient="horz" pos="2228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808" y="36"/>
      </p:cViewPr>
      <p:guideLst/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2878-AE2A-4478-9605-097FAC438148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262C1-5D9B-4D42-931E-3635993A1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876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E13683-B548-4FD0-AB48-AC51756AD848}" type="datetimeFigureOut">
              <a:rPr lang="zh-CN" altLang="en-US"/>
              <a:pPr/>
              <a:t>2020/9/7</a:t>
            </a:fld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640366-022C-4116-BBE6-D740E430407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12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40366-022C-4116-BBE6-D740E4304075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38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567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503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97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22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30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505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9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346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24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71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519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894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35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186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548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065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688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287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161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801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20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312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848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15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729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193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935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352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559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53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61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40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413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255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104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26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6061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14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074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8108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550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228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67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25436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2892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38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79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8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24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6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97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20688"/>
            <a:ext cx="2133600" cy="101600"/>
          </a:xfrm>
          <a:prstGeom prst="rect">
            <a:avLst/>
          </a:prstGeom>
          <a:solidFill>
            <a:srgbClr val="CCCC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620688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0800"/>
            <a:ext cx="887413" cy="887413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0" y="6308725"/>
            <a:ext cx="9144000" cy="0"/>
          </a:xfrm>
          <a:prstGeom prst="line">
            <a:avLst/>
          </a:prstGeom>
          <a:noFill/>
          <a:ln w="22225">
            <a:solidFill>
              <a:srgbClr val="00206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57020" y="6383992"/>
            <a:ext cx="2625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华康俪金黑W8(P)" pitchFamily="34" charset="-122"/>
                <a:ea typeface="华康俪金黑W8(P)" pitchFamily="34" charset="-122"/>
              </a:rPr>
              <a:t>毕业论文参考纲要</a:t>
            </a:r>
          </a:p>
        </p:txBody>
      </p:sp>
      <p:sp>
        <p:nvSpPr>
          <p:cNvPr id="16" name="等腰三角形 15"/>
          <p:cNvSpPr/>
          <p:nvPr/>
        </p:nvSpPr>
        <p:spPr bwMode="auto">
          <a:xfrm rot="10800000">
            <a:off x="72007" y="6093296"/>
            <a:ext cx="467544" cy="549275"/>
          </a:xfrm>
          <a:prstGeom prst="triangle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08520" y="6084004"/>
            <a:ext cx="791675" cy="36933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fld id="{2EEF1883-7A0E-4F66-9932-E581691AD397}" type="slidenum">
              <a:rPr lang="zh-CN" altLang="en-US" sz="18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ctr">
                <a:defRPr/>
              </a:pPr>
              <a:t>‹#›</a:t>
            </a:fld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66647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5613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0" y="6308725"/>
            <a:ext cx="9144000" cy="0"/>
          </a:xfrm>
          <a:prstGeom prst="line">
            <a:avLst/>
          </a:prstGeom>
          <a:noFill/>
          <a:ln w="22225">
            <a:solidFill>
              <a:srgbClr val="00206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620688"/>
            <a:ext cx="2133600" cy="101600"/>
          </a:xfrm>
          <a:prstGeom prst="rect">
            <a:avLst/>
          </a:prstGeom>
          <a:solidFill>
            <a:srgbClr val="CCCC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Times New Roman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7800" y="620688"/>
            <a:ext cx="7239000" cy="101600"/>
          </a:xfrm>
          <a:prstGeom prst="rect">
            <a:avLst/>
          </a:prstGeom>
          <a:gradFill rotWithShape="0">
            <a:gsLst>
              <a:gs pos="0">
                <a:srgbClr val="CCCC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latin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0800"/>
            <a:ext cx="887413" cy="887413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 bwMode="auto">
          <a:xfrm rot="10800000">
            <a:off x="72007" y="6093296"/>
            <a:ext cx="467544" cy="549275"/>
          </a:xfrm>
          <a:prstGeom prst="triangle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08520" y="6084004"/>
            <a:ext cx="791675" cy="36933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fld id="{2EEF1883-7A0E-4F66-9932-E581691AD397}" type="slidenum">
              <a:rPr lang="zh-CN" altLang="en-US" sz="180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ctr">
                <a:defRPr/>
              </a:pPr>
              <a:t>‹#›</a:t>
            </a:fld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</a:p>
        </p:txBody>
      </p:sp>
      <p:sp>
        <p:nvSpPr>
          <p:cNvPr id="11" name="TextBox 14"/>
          <p:cNvSpPr txBox="1"/>
          <p:nvPr userDrawn="1"/>
        </p:nvSpPr>
        <p:spPr>
          <a:xfrm>
            <a:off x="6557020" y="6383992"/>
            <a:ext cx="2625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华康俪金黑W8(P)" pitchFamily="34" charset="-122"/>
                <a:ea typeface="华康俪金黑W8(P)" pitchFamily="34" charset="-122"/>
              </a:rPr>
              <a:t>毕业论文参考纲要</a:t>
            </a:r>
          </a:p>
        </p:txBody>
      </p:sp>
    </p:spTree>
    <p:extLst>
      <p:ext uri="{BB962C8B-B14F-4D97-AF65-F5344CB8AC3E}">
        <p14:creationId xmlns:p14="http://schemas.microsoft.com/office/powerpoint/2010/main" val="376149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5" r:id="rId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hyperlink" Target="http://www.cnki.net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/>
          <p:cNvGrpSpPr>
            <a:grpSpLocks/>
          </p:cNvGrpSpPr>
          <p:nvPr/>
        </p:nvGrpSpPr>
        <p:grpSpPr bwMode="auto">
          <a:xfrm>
            <a:off x="1115616" y="2042690"/>
            <a:ext cx="882650" cy="882650"/>
            <a:chOff x="1043608" y="2145159"/>
            <a:chExt cx="882650" cy="882650"/>
          </a:xfrm>
        </p:grpSpPr>
        <p:grpSp>
          <p:nvGrpSpPr>
            <p:cNvPr id="3081" name="Group 2"/>
            <p:cNvGrpSpPr>
              <a:grpSpLocks/>
            </p:cNvGrpSpPr>
            <p:nvPr/>
          </p:nvGrpSpPr>
          <p:grpSpPr bwMode="auto">
            <a:xfrm>
              <a:off x="1043608" y="2310259"/>
              <a:ext cx="882650" cy="717550"/>
              <a:chOff x="0" y="0"/>
              <a:chExt cx="4765107" cy="3873425"/>
            </a:xfrm>
          </p:grpSpPr>
          <p:sp>
            <p:nvSpPr>
              <p:cNvPr id="6" name="椭圆 75"/>
              <p:cNvSpPr>
                <a:spLocks noChangeArrowheads="1"/>
              </p:cNvSpPr>
              <p:nvPr/>
            </p:nvSpPr>
            <p:spPr bwMode="auto">
              <a:xfrm>
                <a:off x="2382554" y="419909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7" name="椭圆 76"/>
              <p:cNvSpPr>
                <a:spLocks noChangeArrowheads="1"/>
              </p:cNvSpPr>
              <p:nvPr/>
            </p:nvSpPr>
            <p:spPr bwMode="auto">
              <a:xfrm>
                <a:off x="1105571" y="1491097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8" name="椭圆 77"/>
              <p:cNvSpPr>
                <a:spLocks noChangeArrowheads="1"/>
              </p:cNvSpPr>
              <p:nvPr/>
            </p:nvSpPr>
            <p:spPr bwMode="auto">
              <a:xfrm>
                <a:off x="1191274" y="0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9" name="椭圆 78"/>
              <p:cNvSpPr>
                <a:spLocks noChangeArrowheads="1"/>
              </p:cNvSpPr>
              <p:nvPr/>
            </p:nvSpPr>
            <p:spPr bwMode="auto">
              <a:xfrm>
                <a:off x="0" y="419909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0" name="椭圆 79"/>
              <p:cNvSpPr>
                <a:spLocks noChangeArrowheads="1"/>
              </p:cNvSpPr>
              <p:nvPr/>
            </p:nvSpPr>
            <p:spPr bwMode="auto">
              <a:xfrm>
                <a:off x="1936896" y="1216872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1" name="椭圆 80"/>
              <p:cNvSpPr>
                <a:spLocks noChangeArrowheads="1"/>
              </p:cNvSpPr>
              <p:nvPr/>
            </p:nvSpPr>
            <p:spPr bwMode="auto">
              <a:xfrm>
                <a:off x="445657" y="1216872"/>
                <a:ext cx="2382554" cy="2382328"/>
              </a:xfrm>
              <a:prstGeom prst="ellipse">
                <a:avLst/>
              </a:prstGeom>
              <a:solidFill>
                <a:srgbClr val="E387ED">
                  <a:alpha val="9000"/>
                </a:srgbClr>
              </a:solidFill>
              <a:ln w="3175" cap="flat" cmpd="sng">
                <a:solidFill>
                  <a:srgbClr val="A71CB6">
                    <a:alpha val="42999"/>
                  </a:srgb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pic>
          <p:nvPicPr>
            <p:cNvPr id="3082" name="图片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233" y="2145159"/>
              <a:ext cx="576262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工业工程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--Industrial Engineering (IE)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标题 1"/>
          <p:cNvSpPr>
            <a:spLocks noChangeArrowheads="1"/>
          </p:cNvSpPr>
          <p:nvPr/>
        </p:nvSpPr>
        <p:spPr bwMode="auto">
          <a:xfrm>
            <a:off x="1710234" y="2063327"/>
            <a:ext cx="5886201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zh-CN" altLang="en-US" sz="4400" dirty="0">
                <a:solidFill>
                  <a:srgbClr val="002060"/>
                </a:solidFill>
                <a:effectLst/>
                <a:latin typeface="Bodoni MT Condensed" pitchFamily="18" charset="0"/>
                <a:ea typeface="华康俪金黑W8(P)" pitchFamily="34" charset="-122"/>
              </a:rPr>
              <a:t>毕业论文参考纲要</a:t>
            </a:r>
            <a:endParaRPr lang="en-US" sz="4400" dirty="0">
              <a:solidFill>
                <a:srgbClr val="002060"/>
              </a:solidFill>
              <a:effectLst/>
              <a:latin typeface="Bodoni MT Condensed" pitchFamily="18" charset="0"/>
              <a:ea typeface="华康俪金黑W8(P)" pitchFamily="34" charset="-122"/>
            </a:endParaRPr>
          </a:p>
        </p:txBody>
      </p:sp>
      <p:pic>
        <p:nvPicPr>
          <p:cNvPr id="3077" name="Picture 11" descr="aero-standard-GST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3717032"/>
            <a:ext cx="22479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5" descr="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3717032"/>
            <a:ext cx="2246312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72" r="15964" b="67255"/>
          <a:stretch>
            <a:fillRect/>
          </a:stretch>
        </p:blipFill>
        <p:spPr bwMode="auto">
          <a:xfrm>
            <a:off x="4589463" y="3717032"/>
            <a:ext cx="2246312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33849" r="3951" b="32584"/>
          <a:stretch>
            <a:fillRect/>
          </a:stretch>
        </p:blipFill>
        <p:spPr bwMode="auto">
          <a:xfrm>
            <a:off x="6875463" y="3717032"/>
            <a:ext cx="2246312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3799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r="17876"/>
          <a:stretch/>
        </p:blipFill>
        <p:spPr>
          <a:xfrm>
            <a:off x="428910" y="1025433"/>
            <a:ext cx="2307772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17304"/>
          <a:stretch/>
        </p:blipFill>
        <p:spPr>
          <a:xfrm>
            <a:off x="3096566" y="1209815"/>
            <a:ext cx="3072487" cy="18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 bwMode="auto">
          <a:xfrm>
            <a:off x="2922395" y="1025433"/>
            <a:ext cx="3492920" cy="226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2854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2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企业背景及问题描述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48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介绍实习企业的企业背景，包括企业简介，研究对象（产品、布局、产线、质量、工装、现场等要素）。最后要总结出研究对象针对研究内容存在的主要问题。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问题总结要精准、具体，具有开展相关研究的必要性。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53"/>
          <a:stretch/>
        </p:blipFill>
        <p:spPr>
          <a:xfrm>
            <a:off x="673087" y="3139443"/>
            <a:ext cx="7797826" cy="28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 bwMode="auto">
          <a:xfrm>
            <a:off x="673087" y="3575161"/>
            <a:ext cx="205559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42066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2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企业背景及问题描述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48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介绍实习企业的企业背景，包括企业简介，研究对象（产品、布局、产线、质量、工装、现场等要素）。最后要总结出研究对象针对研究内容存在的主要问题。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问题总结要精准、具体，具有开展相关研究的必要性。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3" y="3381829"/>
            <a:ext cx="6895734" cy="279498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1094001" y="3763846"/>
            <a:ext cx="27958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9267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2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企业背景及问题描述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48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介绍实习企业的企业背景，包括企业简介，研究对象（产品、布局、产线、质量、工装、现场等要素）。最后要总结出研究对象针对研究内容存在的主要问题。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问题总结要精准、具体，具有开展相关研究的必要性。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7" y="3280226"/>
            <a:ext cx="8006126" cy="1494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35" y="4861051"/>
            <a:ext cx="7904528" cy="623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 bwMode="auto">
          <a:xfrm>
            <a:off x="1306286" y="4323293"/>
            <a:ext cx="726877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>
            <a:endCxn id="5" idx="3"/>
          </p:cNvCxnSpPr>
          <p:nvPr/>
        </p:nvCxnSpPr>
        <p:spPr bwMode="auto">
          <a:xfrm>
            <a:off x="1306286" y="5150607"/>
            <a:ext cx="7268777" cy="2213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7272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r="17876"/>
          <a:stretch/>
        </p:blipFill>
        <p:spPr>
          <a:xfrm>
            <a:off x="428910" y="1025433"/>
            <a:ext cx="2307772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17304"/>
          <a:stretch/>
        </p:blipFill>
        <p:spPr>
          <a:xfrm>
            <a:off x="3096566" y="1209815"/>
            <a:ext cx="3072487" cy="18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24714"/>
          <a:stretch/>
        </p:blipFill>
        <p:spPr>
          <a:xfrm>
            <a:off x="871593" y="3992753"/>
            <a:ext cx="2931886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 bwMode="auto">
          <a:xfrm>
            <a:off x="591076" y="3757915"/>
            <a:ext cx="3492920" cy="226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8312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3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研究内容及研究方案（核心）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结合第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2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章的问题描述引出本章的研究内容，并对研究内容进行展开，形成具体的，逐步递进的、可操作的研究、实施方案。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9" y="2656114"/>
            <a:ext cx="8479241" cy="342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 bwMode="auto">
          <a:xfrm>
            <a:off x="595085" y="3143748"/>
            <a:ext cx="2757715" cy="83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0226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3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研究内容及研究方案（核心）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结合第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2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章的问题描述引出本章的研究内容，并对研究内容进行展开，形成具体的，逐步递进的、可操作的研究、实施方案。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0" y="2656113"/>
            <a:ext cx="8479240" cy="3280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 bwMode="auto">
          <a:xfrm>
            <a:off x="332380" y="3133121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8190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0" y="2656112"/>
            <a:ext cx="8479240" cy="3124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3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研究内容及研究方案（核心）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结合第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2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章的问题描述引出本章的研究内容，并对研究内容进行展开，形成具体的，逐步递进的、可操作的研究、实施方案。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2380" y="3133121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15352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r="17876"/>
          <a:stretch/>
        </p:blipFill>
        <p:spPr>
          <a:xfrm>
            <a:off x="428910" y="1025433"/>
            <a:ext cx="2307772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17304"/>
          <a:stretch/>
        </p:blipFill>
        <p:spPr>
          <a:xfrm>
            <a:off x="3096566" y="1209815"/>
            <a:ext cx="3072487" cy="18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24714"/>
          <a:stretch/>
        </p:blipFill>
        <p:spPr>
          <a:xfrm>
            <a:off x="871593" y="3992753"/>
            <a:ext cx="2931886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8619"/>
          <a:stretch/>
        </p:blipFill>
        <p:spPr>
          <a:xfrm>
            <a:off x="4463622" y="3992753"/>
            <a:ext cx="3614057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 bwMode="auto">
          <a:xfrm>
            <a:off x="4257709" y="3757915"/>
            <a:ext cx="4015434" cy="226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6338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0" y="3249235"/>
            <a:ext cx="8202020" cy="28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4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案例分析（应用效果分析）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针对第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3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章论述的研究内容和展开的研究方案，结合企业实际情况，（部分）实际数据，对所提方案进行验证或仿真。验证第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章提出的问题是否得到了解决，解决效果如何，对应用效果进行具体分析。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33980" y="3655636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19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--Content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3189" y="133108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323189" y="283347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文献检索</a:t>
            </a:r>
          </a:p>
        </p:txBody>
      </p:sp>
      <p:sp>
        <p:nvSpPr>
          <p:cNvPr id="6" name="矩形 5"/>
          <p:cNvSpPr/>
          <p:nvPr/>
        </p:nvSpPr>
        <p:spPr>
          <a:xfrm>
            <a:off x="1323189" y="433586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论文格式</a:t>
            </a:r>
          </a:p>
        </p:txBody>
      </p:sp>
    </p:spTree>
    <p:extLst>
      <p:ext uri="{BB962C8B-B14F-4D97-AF65-F5344CB8AC3E}">
        <p14:creationId xmlns:p14="http://schemas.microsoft.com/office/powerpoint/2010/main" val="138020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0" y="3426050"/>
            <a:ext cx="8377640" cy="207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4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案例分析（应用效果分析）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针对第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3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章论述的研究内容和展开的研究方案，结合企业实际情况，（部分）实际数据，对所提方案进行验证或仿真。验证第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章提出的问题是否得到了解决，解决效果如何，对应用效果进行具体分析。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92038" y="3844322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964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9" y="3278265"/>
            <a:ext cx="8479241" cy="2220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4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案例分析（应用效果分析）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针对第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3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章论述的研究内容和展开的研究方案，结合企业实际情况，（部分）实际数据，对所提方案进行验证或仿真。验证第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章提出的问题是否得到了解决，解决效果如何，对应用效果进行具体分析。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2380" y="3699179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817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0" y="3284764"/>
            <a:ext cx="8479240" cy="1881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4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案例分析（应用效果分析）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1761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针对第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3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章论述的研究内容和展开的研究方案，结合企业实际情况，（部分）实际数据，对所提方案进行验证或仿真。验证第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章提出的问题是否得到了解决，解决效果如何，对应用效果进行具体分析。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2380" y="3699179"/>
            <a:ext cx="25414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57112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r="17876"/>
          <a:stretch/>
        </p:blipFill>
        <p:spPr>
          <a:xfrm>
            <a:off x="428910" y="1025433"/>
            <a:ext cx="2307772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17304"/>
          <a:stretch/>
        </p:blipFill>
        <p:spPr>
          <a:xfrm>
            <a:off x="3096566" y="1209815"/>
            <a:ext cx="3072487" cy="18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24714"/>
          <a:stretch/>
        </p:blipFill>
        <p:spPr>
          <a:xfrm>
            <a:off x="871593" y="3992753"/>
            <a:ext cx="2931886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8619"/>
          <a:stretch/>
        </p:blipFill>
        <p:spPr>
          <a:xfrm>
            <a:off x="4463622" y="3992753"/>
            <a:ext cx="3614057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81" b="2699"/>
          <a:stretch/>
        </p:blipFill>
        <p:spPr>
          <a:xfrm>
            <a:off x="6528937" y="985382"/>
            <a:ext cx="2142420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 bwMode="auto">
          <a:xfrm>
            <a:off x="6405823" y="812800"/>
            <a:ext cx="2404348" cy="2598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8116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5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结论与展望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总结全文，形成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2-3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条研究结论，要求简明扼要，抓住重点。篇幅控制在 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2/3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页。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0"/>
          <a:stretch/>
        </p:blipFill>
        <p:spPr>
          <a:xfrm>
            <a:off x="582980" y="2690437"/>
            <a:ext cx="8228639" cy="4047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 bwMode="auto">
          <a:xfrm>
            <a:off x="1211238" y="4236209"/>
            <a:ext cx="7410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1211238" y="4874838"/>
            <a:ext cx="7410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211238" y="5774723"/>
            <a:ext cx="7410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5345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5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结论与展望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研究展望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根据文章结论，指出论文存在的不足，一般不宜过多，但是要有针对性，两条为宜。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0" y="2749099"/>
            <a:ext cx="8562233" cy="2650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 bwMode="auto">
          <a:xfrm>
            <a:off x="862895" y="3742723"/>
            <a:ext cx="7410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862895" y="5034495"/>
            <a:ext cx="7410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69309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参考文献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2777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参考文献不少于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篇，其中英文参考文献不少于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篇，近三年文献不少于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1/3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引用规范，不得大段引用；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按文中引用顺序，按顺序排列；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格式规范，见目录第三部分。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011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英文翻译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--Translation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4664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英文翻译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近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年发表的、没有翻译过的论文或专著；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内容不少于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3000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汉字；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要有中英文原文。</a:t>
            </a:r>
          </a:p>
        </p:txBody>
      </p:sp>
    </p:spTree>
    <p:extLst>
      <p:ext uri="{BB962C8B-B14F-4D97-AF65-F5344CB8AC3E}">
        <p14:creationId xmlns:p14="http://schemas.microsoft.com/office/powerpoint/2010/main" val="8153355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致谢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--Acknowledgements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4664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自己写。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2178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r="17876"/>
          <a:stretch/>
        </p:blipFill>
        <p:spPr>
          <a:xfrm>
            <a:off x="428910" y="1025433"/>
            <a:ext cx="2307772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17304"/>
          <a:stretch/>
        </p:blipFill>
        <p:spPr>
          <a:xfrm>
            <a:off x="3096566" y="1209815"/>
            <a:ext cx="3072487" cy="18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24714"/>
          <a:stretch/>
        </p:blipFill>
        <p:spPr>
          <a:xfrm>
            <a:off x="871593" y="3992753"/>
            <a:ext cx="2931886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8619"/>
          <a:stretch/>
        </p:blipFill>
        <p:spPr>
          <a:xfrm>
            <a:off x="4463622" y="3992753"/>
            <a:ext cx="3614057" cy="1796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81" b="2699"/>
          <a:stretch/>
        </p:blipFill>
        <p:spPr>
          <a:xfrm>
            <a:off x="6528937" y="985382"/>
            <a:ext cx="2142420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 bwMode="auto">
          <a:xfrm>
            <a:off x="332333" y="859313"/>
            <a:ext cx="6024923" cy="2598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76584" y="3750057"/>
            <a:ext cx="7711073" cy="23314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457200" indent="-457200" algn="just" eaLnBrk="0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2060"/>
              </a:solidFill>
              <a:latin typeface="Bodoni MT Condensed" pitchFamily="18" charset="0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24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摘  要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--Abstract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6460306" cy="5068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非常重要，老师会重点关注；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400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字左右；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初稿完成后再写；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英文摘要在全文定稿后再翻译；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要求简明扼要，逻辑性强，经得起推敲；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3-5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个且与论文紧密相关；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中间用分号隔开。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>
              <a:lnSpc>
                <a:spcPct val="150000"/>
              </a:lnSpc>
              <a:buSzPct val="70000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262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--Content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3189" y="133108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323189" y="283347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文献检索</a:t>
            </a:r>
          </a:p>
        </p:txBody>
      </p:sp>
      <p:sp>
        <p:nvSpPr>
          <p:cNvPr id="6" name="矩形 5"/>
          <p:cNvSpPr/>
          <p:nvPr/>
        </p:nvSpPr>
        <p:spPr>
          <a:xfrm>
            <a:off x="1323189" y="433586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论文格式</a:t>
            </a:r>
          </a:p>
        </p:txBody>
      </p:sp>
    </p:spTree>
    <p:extLst>
      <p:ext uri="{BB962C8B-B14F-4D97-AF65-F5344CB8AC3E}">
        <p14:creationId xmlns:p14="http://schemas.microsoft.com/office/powerpoint/2010/main" val="2832461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文献检索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1" y="2617282"/>
            <a:ext cx="4182786" cy="223224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163191" y="2113226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63191" y="5281578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9633" y="1030513"/>
            <a:ext cx="4156343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scholar.google.com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http://scholar.glgoo.org/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627687" y="1213999"/>
            <a:ext cx="0" cy="5256584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5131743" y="2257242"/>
            <a:ext cx="3990031" cy="164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文献全面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可自动形成标准参考文献格式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有初步的文献管理功能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可以追踪文献的引用网络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131743" y="4066116"/>
            <a:ext cx="4032448" cy="85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  <a:defRPr b="1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文献驳杂，较难实现精确定位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对新发表文章的收录有一定滞后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844191" y="2113226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44191" y="5281578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e:\program files\360se6\User Data\temp\u=1411842884,2597126652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7" y="5442462"/>
            <a:ext cx="26289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1077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文献检索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60815" y="1748699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60815" y="491705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799" y="1100627"/>
            <a:ext cx="468100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http://apps.webofknowledge.com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32593" y="777464"/>
            <a:ext cx="0" cy="5256584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5129367" y="1892715"/>
            <a:ext cx="3919837" cy="164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文献全面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可以用来查看论文是否被检索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en-US" altLang="zh-CN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EndNote</a:t>
            </a: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文献管理功能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可编辑管理多种参考文献格式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5129367" y="3620907"/>
            <a:ext cx="3919837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  <a:defRPr b="1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检索速度较慢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对新发表文章的收录有一定滞后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较难实现文献的精确定位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841815" y="1748699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841815" y="491705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5" y="2260622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4" descr="e:\program files\360se6\User Data\tem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67" y="5061066"/>
            <a:ext cx="2954912" cy="94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3024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文献检索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9369" y="169294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9369" y="4861293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9369" y="1044869"/>
            <a:ext cx="4464496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http://www.sciencedirect.com/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4553865" y="721706"/>
            <a:ext cx="0" cy="5256584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"/>
          <p:cNvSpPr txBox="1"/>
          <p:nvPr/>
        </p:nvSpPr>
        <p:spPr>
          <a:xfrm>
            <a:off x="4927295" y="1994067"/>
            <a:ext cx="4176464" cy="160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文献、期刊层次高，大部分被</a:t>
            </a:r>
            <a:r>
              <a:rPr lang="en-US" altLang="zh-CN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SCI, SSCI, EI</a:t>
            </a: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检索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可精确定位到期刊源页面</a:t>
            </a:r>
            <a:endParaRPr lang="en-US" altLang="zh-CN" b="1" dirty="0">
              <a:solidFill>
                <a:srgbClr val="CD1F0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</a:pPr>
            <a:r>
              <a:rPr lang="zh-CN" altLang="en-US" b="1" dirty="0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rPr>
              <a:t>文献下载后提供先相关献推送功能</a:t>
            </a:r>
          </a:p>
        </p:txBody>
      </p:sp>
      <p:sp>
        <p:nvSpPr>
          <p:cNvPr id="28" name="TextBox 6"/>
          <p:cNvSpPr txBox="1"/>
          <p:nvPr/>
        </p:nvSpPr>
        <p:spPr>
          <a:xfrm>
            <a:off x="4927295" y="3722259"/>
            <a:ext cx="4032448" cy="85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30000"/>
              </a:lnSpc>
              <a:spcAft>
                <a:spcPts val="300"/>
              </a:spcAft>
              <a:buFont typeface="+mj-ea"/>
              <a:buAutoNum type="circleNumDbPlain"/>
              <a:defRPr b="1">
                <a:solidFill>
                  <a:srgbClr val="CD1F06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不具备文献管理功能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期刊范围仅限于</a:t>
            </a:r>
            <a:r>
              <a:rPr lang="en-US" altLang="zh-CN" dirty="0">
                <a:solidFill>
                  <a:srgbClr val="0070C0"/>
                </a:solidFill>
              </a:rPr>
              <a:t>Elsevier</a:t>
            </a:r>
            <a:r>
              <a:rPr lang="zh-CN" altLang="en-US" dirty="0">
                <a:solidFill>
                  <a:srgbClr val="0070C0"/>
                </a:solidFill>
              </a:rPr>
              <a:t>出版社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4770369" y="169294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639743" y="4861293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9" y="2204864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4" descr="e:\program files\360se6\User Data\temp\2fdda3cc7cd98d10ab7ae9a6213fb80e7aec90f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93" y="5117576"/>
            <a:ext cx="818299" cy="9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:\program files\360se6\User Data\temp\u=1943563178,1223754879&amp;fm=23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92" y="5086290"/>
            <a:ext cx="3924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379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文献检索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9108" y="1512049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9108" y="468040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9108" y="863977"/>
            <a:ext cx="4464496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http://www.tandfonline.com/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533604" y="684830"/>
            <a:ext cx="0" cy="5256584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750108" y="1512049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50108" y="4680401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641108" y="877424"/>
            <a:ext cx="4464496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http://link.springer.com/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04" y="2058787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4" descr="e:\program files\360se6\User Data\temp\u=2352306440,3295370205&amp;fm=23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" y="486056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e:\program files\360se6\User Data\temp\d1160924ab18972b3a02c7a4e6cd7b899e510aa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66" y="4963997"/>
            <a:ext cx="23812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e:\program files\360se6\User Data\temp\u=3933842052,2500862034&amp;fm=23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52" y="4884675"/>
            <a:ext cx="870226" cy="8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e:\program files\360se6\User Data\temp\Logo_springer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50" y="4895391"/>
            <a:ext cx="3166924" cy="8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" y="2023971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168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文献检索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--Reference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9028" y="1733685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9028" y="4902037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9028" y="1085613"/>
            <a:ext cx="4464496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http://www.cnki.net/</a:t>
            </a: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4493524" y="906466"/>
            <a:ext cx="0" cy="5256584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10028" y="1733685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710028" y="4902037"/>
            <a:ext cx="4320000" cy="0"/>
          </a:xfrm>
          <a:prstGeom prst="line">
            <a:avLst/>
          </a:prstGeom>
          <a:ln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601028" y="1099060"/>
            <a:ext cx="471703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http://www.wanfangdata.com.cn/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7" y="2245607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" name="Picture 4" descr="中国知网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0" y="5226946"/>
            <a:ext cx="3024336" cy="6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49" y="5077269"/>
            <a:ext cx="2193988" cy="97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21" y="2245607"/>
            <a:ext cx="4183200" cy="2232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695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--Content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3189" y="133108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323189" y="283347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文献检索</a:t>
            </a:r>
          </a:p>
        </p:txBody>
      </p:sp>
      <p:sp>
        <p:nvSpPr>
          <p:cNvPr id="6" name="矩形 5"/>
          <p:cNvSpPr/>
          <p:nvPr/>
        </p:nvSpPr>
        <p:spPr>
          <a:xfrm>
            <a:off x="1323189" y="4335866"/>
            <a:ext cx="6912768" cy="9037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论文格式</a:t>
            </a:r>
          </a:p>
        </p:txBody>
      </p:sp>
    </p:spTree>
    <p:extLst>
      <p:ext uri="{BB962C8B-B14F-4D97-AF65-F5344CB8AC3E}">
        <p14:creationId xmlns:p14="http://schemas.microsoft.com/office/powerpoint/2010/main" val="3471978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总体要求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论文整体要求，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万字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/50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页以上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查重</a:t>
            </a: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正文超标界限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30%</a:t>
            </a: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翻译超标界限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10%</a:t>
            </a: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    [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异常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正文字数＜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15000</a:t>
            </a: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    [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异常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正文重复率为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0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99490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总体要求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一律使用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word2019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，作图用</a:t>
            </a:r>
            <a:r>
              <a:rPr lang="en-US" altLang="zh-CN" sz="2400" dirty="0" err="1">
                <a:solidFill>
                  <a:srgbClr val="002060"/>
                </a:solidFill>
                <a:ea typeface="微软雅黑" panose="020B0503020204020204" pitchFamily="34" charset="-122"/>
              </a:rPr>
              <a:t>visio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origin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A4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纸，页边距选普通；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每一章的第一页要在奇数页；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按要求设置页眉页脚；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2211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一级标题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三号、黑体、加粗、居中，段前段后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行，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倍行距；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二级标题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四号、黑体、加粗、两端对齐，段前段后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0.5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行，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1.25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倍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/20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磅行距，编号形式：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1.1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23" y="2115230"/>
            <a:ext cx="4537143" cy="1223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729" y="5360306"/>
            <a:ext cx="3386406" cy="72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536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论文结构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--Structure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3" y="985382"/>
            <a:ext cx="2976399" cy="226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8190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三级标题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小四、黑体、加粗、两端对齐，段前段后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0.5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行，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1.25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倍行距，编号形式：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1.1.1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，其中数字用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Times New Roman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四级标题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同三级标题，不设五级标题。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17" y="2639444"/>
            <a:ext cx="3349218" cy="800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85" y="5440589"/>
            <a:ext cx="4750975" cy="61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3712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宋体、小四、段前段后不空行、两端对齐、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1.25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倍行距，首行缩进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字符；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所有正文中的英文字符和数字一律采用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Times New Roman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字体，不可采用默认字体；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除公式和参考文献外，所有标点均采用中文标点，特别容易出现错误的是分号、逗号和引号。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正文中的编号采用以下顺序：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…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，不允许出现更低层次的编号项，如果需要则使用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列表项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989179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一律使用三线表，一些较为复杂的表格结构除外；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表名和表中的内容一律使用五号字，居中，其他要求与正文相同；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表名在表前面；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4030"/>
          <a:stretch/>
        </p:blipFill>
        <p:spPr>
          <a:xfrm>
            <a:off x="739095" y="3802743"/>
            <a:ext cx="7638270" cy="2322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27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图名要求与表名相同，但位置在图下方；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图中字体等格式要求与正文相同，尽量使用</a:t>
            </a:r>
            <a:r>
              <a:rPr lang="en-US" altLang="zh-CN" sz="2400" dirty="0" err="1">
                <a:solidFill>
                  <a:srgbClr val="002060"/>
                </a:solidFill>
                <a:ea typeface="微软雅黑" panose="020B0503020204020204" pitchFamily="34" charset="-122"/>
              </a:rPr>
              <a:t>visio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作图；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图中文字与图形比例适中。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2" y="3165475"/>
            <a:ext cx="7438171" cy="2959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01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47" y="1526267"/>
            <a:ext cx="4864782" cy="41856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046166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65" y="1773011"/>
            <a:ext cx="6951975" cy="37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715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53" y="1485673"/>
            <a:ext cx="6797251" cy="42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362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2380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一律使用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word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自带的公式编辑器；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所有公式字体均为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Times New Roman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一般的数学变量用</a:t>
            </a:r>
            <a:r>
              <a:rPr lang="zh-CN" altLang="en-US" sz="2400" i="1" dirty="0">
                <a:solidFill>
                  <a:srgbClr val="002060"/>
                </a:solidFill>
                <a:ea typeface="微软雅黑" panose="020B0503020204020204" pitchFamily="34" charset="-122"/>
              </a:rPr>
              <a:t>斜体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矩阵、向量用正体、加粗；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所有的数字用正体；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所有公式均应编号，采用（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1-1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）的形式，第一个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表示第一章，第二个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表示第一章的第一个公式；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所有公式单独占一行，编号在右边，右对齐的同时保证公式大致居中；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19224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5951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公式中的所有变量均应有所解释；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53" y="2124554"/>
            <a:ext cx="5400016" cy="524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73" y="2749950"/>
            <a:ext cx="8186396" cy="1775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3" y="4421589"/>
            <a:ext cx="7992997" cy="17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154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5951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参考文献中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所有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标点符号均采用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英文状态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下的标点符号，包括中文文献；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编号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]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姓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名的首字母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姓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名的首字母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文章名称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[J].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期刊名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称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年份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卷号 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期号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):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页码范围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除编号外的内容要悬挂缩进对齐；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期刊论文用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[J]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，会议论文用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[C]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，书籍用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[M]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，学位论文用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[D].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8" y="2714625"/>
            <a:ext cx="8086512" cy="6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7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1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绪    论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5618477" cy="5068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u="dotted" dirty="0">
                <a:solidFill>
                  <a:srgbClr val="002060"/>
                </a:solidFill>
                <a:ea typeface="微软雅黑" panose="020B0503020204020204" pitchFamily="34" charset="-122"/>
              </a:rPr>
              <a:t>研究背景</a:t>
            </a:r>
            <a:endParaRPr lang="en-US" altLang="zh-CN" sz="2400" u="dotted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介绍与论文题目相关的国家、行业、企业现状及背景；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u="dotted" dirty="0">
                <a:solidFill>
                  <a:srgbClr val="002060"/>
                </a:solidFill>
                <a:ea typeface="微软雅黑" panose="020B0503020204020204" pitchFamily="34" charset="-122"/>
              </a:rPr>
              <a:t>研究意义</a:t>
            </a:r>
            <a:endParaRPr lang="en-US" altLang="zh-CN" sz="2400" u="dotted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论述与论文题目相关的企业当中存在的实际问题，尝试从问题中进行总结提升，联系到相应的工业工程理论当中，最后总结出实际意义及理论意义。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1"/>
          <a:stretch/>
        </p:blipFill>
        <p:spPr>
          <a:xfrm>
            <a:off x="6066971" y="1181896"/>
            <a:ext cx="2733477" cy="44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9395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5951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参考文献中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所有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标点符号均采用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英文状态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下的标点符号，包括中文文献；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编号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]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姓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名的首字母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姓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名的首字母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文章名称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[J].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期刊名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   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称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年份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卷号 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期号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): 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页码范围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.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除编号外的内容要悬挂缩进对齐；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期刊论文用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[J]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，会议论文用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[C]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，书籍用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[M]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，学位论文用</a:t>
            </a: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[D].</a:t>
            </a: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8" y="2714171"/>
            <a:ext cx="8884282" cy="8418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889446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论文格式</a:t>
            </a:r>
            <a:r>
              <a:rPr lang="en-US" altLang="zh-CN" sz="2000" b="1" dirty="0">
                <a:effectLst/>
                <a:latin typeface="微软雅黑" pitchFamily="34" charset="-122"/>
                <a:ea typeface="微软雅黑" pitchFamily="34" charset="-122"/>
              </a:rPr>
              <a:t>--Format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5951" y="894666"/>
            <a:ext cx="8479240" cy="4083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月底，五一前必须完成初稿；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每周一次例会，会前一天发送进度报告和论文正文；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月中下旬会有一次中期答辩，届时要完成论文的大部分内容；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569700" indent="-342900" algn="just">
              <a:lnSpc>
                <a:spcPct val="150000"/>
              </a:lnSpc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如未按以上要求安排毕设时间或未能保证质量完成论文，导师有权不予送审和签字答辩。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6733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OFF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8" y="1995488"/>
            <a:ext cx="16224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589822" y="4389438"/>
            <a:ext cx="197071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b="1" dirty="0">
                <a:effectLst/>
                <a:latin typeface="Times New Roman" pitchFamily="18" charset="0"/>
                <a:ea typeface="幼圆" pitchFamily="49" charset="-122"/>
              </a:rPr>
              <a:t>Good Luck</a:t>
            </a:r>
            <a:r>
              <a:rPr lang="zh-CN" altLang="en-US" b="1" dirty="0">
                <a:effectLst/>
                <a:latin typeface="Times New Roman" pitchFamily="18" charset="0"/>
                <a:ea typeface="幼圆" pitchFamily="49" charset="-122"/>
              </a:rPr>
              <a:t>！</a:t>
            </a:r>
            <a:endParaRPr lang="en-US" altLang="zh-CN" b="1" dirty="0">
              <a:effectLst/>
              <a:latin typeface="Times New Roman" pitchFamily="18" charset="0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4341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结合前述的理论提升，通过文献阅读梳理并总结与论文理论相关的国内外研究现状。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8" y="2772228"/>
            <a:ext cx="6291563" cy="3004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/>
          <p:cNvCxnSpPr/>
          <p:nvPr/>
        </p:nvCxnSpPr>
        <p:spPr bwMode="auto">
          <a:xfrm>
            <a:off x="914401" y="5210629"/>
            <a:ext cx="5689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566058" y="5500915"/>
            <a:ext cx="603794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566058" y="5776685"/>
            <a:ext cx="71119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r="10623"/>
          <a:stretch/>
        </p:blipFill>
        <p:spPr>
          <a:xfrm>
            <a:off x="6882199" y="2784929"/>
            <a:ext cx="1991315" cy="2991756"/>
          </a:xfrm>
          <a:prstGeom prst="rect">
            <a:avLst/>
          </a:prstGeom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1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绪    论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220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8" y="3225799"/>
            <a:ext cx="6292185" cy="2550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通过对国内外研究现状中总结的问题进行分析，提出相应的解决问题“方法”，并由此提出论文的研究内容，分条进行论述。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66058" y="3526972"/>
            <a:ext cx="37882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921657" y="3788229"/>
            <a:ext cx="603794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921657" y="4615542"/>
            <a:ext cx="593658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4233" r="9800" b="6878"/>
          <a:stretch/>
        </p:blipFill>
        <p:spPr>
          <a:xfrm>
            <a:off x="6858243" y="2736608"/>
            <a:ext cx="2008114" cy="3170705"/>
          </a:xfrm>
          <a:prstGeom prst="rect">
            <a:avLst/>
          </a:prstGeom>
        </p:spPr>
      </p:pic>
      <p:sp>
        <p:nvSpPr>
          <p:cNvPr id="13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1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绪    论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71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阐述各个研究内容，及国内外研究现状分析、案例等论文主要内容之间的逻辑关系，即完成论文的整个技术路线，包括技术路线图及相应的说明。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76" y="3366079"/>
            <a:ext cx="1986872" cy="27879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" y="3366080"/>
            <a:ext cx="6654121" cy="2686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/>
          <p:cNvCxnSpPr/>
          <p:nvPr/>
        </p:nvCxnSpPr>
        <p:spPr bwMode="auto">
          <a:xfrm>
            <a:off x="609600" y="3668125"/>
            <a:ext cx="625892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609600" y="4858296"/>
            <a:ext cx="625892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1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绪    论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475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88344"/>
            <a:ext cx="7797244" cy="2685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332380" y="894665"/>
            <a:ext cx="8479240" cy="206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6800" algn="just">
              <a:lnSpc>
                <a:spcPct val="150000"/>
              </a:lnSpc>
              <a:buSzPct val="70000"/>
            </a:pPr>
            <a:r>
              <a:rPr lang="zh-CN" altLang="en-US" sz="2400" dirty="0">
                <a:solidFill>
                  <a:srgbClr val="002060"/>
                </a:solidFill>
                <a:ea typeface="微软雅黑" panose="020B0503020204020204" pitchFamily="34" charset="-122"/>
              </a:rPr>
              <a:t>        对本章内容进行概括总结，每一章的最后一节都应为本章小结。</a:t>
            </a:r>
            <a:endParaRPr lang="en-US" altLang="zh-CN" sz="2400" dirty="0">
              <a:solidFill>
                <a:srgbClr val="00206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765986" y="3403603"/>
            <a:ext cx="169817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1166764" y="3780973"/>
            <a:ext cx="709186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89369" y="-2629"/>
            <a:ext cx="903240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>
              <a:defRPr/>
            </a:pPr>
            <a:r>
              <a:rPr lang="zh-CN" altLang="en-US" sz="2000" b="1" dirty="0">
                <a:effectLst/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1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绪    论</a:t>
            </a:r>
            <a:endParaRPr lang="en-US" sz="2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471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JTU_IE_English">
  <a:themeElements>
    <a:clrScheme name="SJTU_IE_English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JTU_IE_English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/>
      <a:lstStyle>
        <a:defPPr marL="457200" indent="-457200" algn="just" eaLnBrk="0" hangingPunct="0">
          <a:lnSpc>
            <a:spcPct val="150000"/>
          </a:lnSpc>
          <a:buFont typeface="Wingdings" panose="05000000000000000000" pitchFamily="2" charset="2"/>
          <a:buChar char="n"/>
          <a:defRPr sz="2800" b="1" dirty="0">
            <a:solidFill>
              <a:srgbClr val="002060"/>
            </a:solidFill>
            <a:latin typeface="Bodoni MT Condensed" pitchFamily="18" charset="0"/>
            <a:ea typeface="华康俪金黑W8(P)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宋体" pitchFamily="2" charset="-122"/>
          </a:defRPr>
        </a:defPPr>
      </a:lstStyle>
    </a:lnDef>
    <a:txDef>
      <a:spPr>
        <a:noFill/>
        <a:ln>
          <a:noFill/>
        </a:ln>
      </a:spPr>
      <a:bodyPr rtlCol="0" anchor="ctr"/>
      <a:lstStyle>
        <a:defPPr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SJTU_IE_English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TU_IE_English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TU_IE_English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TU_IE_English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TU_IE_English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TU_IE_English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TU_IE_English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. 3 The Logistics &amp; Supply Chain Product.pptx" id="{175D61D4-E92D-45C2-83FA-CBF773077974}" vid="{AD55E939-BCF4-4453-B73E-A1560D8E7B11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Chap. 3 The Logistics &amp; Supply Chain Product</Template>
  <TotalTime>4061</TotalTime>
  <Pages>0</Pages>
  <Words>2065</Words>
  <Characters>0</Characters>
  <Application>Microsoft Office PowerPoint</Application>
  <DocSecurity>0</DocSecurity>
  <PresentationFormat>全屏显示(4:3)</PresentationFormat>
  <Lines>0</Lines>
  <Paragraphs>212</Paragraphs>
  <Slides>52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Arial Unicode MS</vt:lpstr>
      <vt:lpstr>华康俪金黑W8(P)</vt:lpstr>
      <vt:lpstr>宋体</vt:lpstr>
      <vt:lpstr>微软雅黑</vt:lpstr>
      <vt:lpstr>幼圆</vt:lpstr>
      <vt:lpstr>Arial</vt:lpstr>
      <vt:lpstr>Bodoni MT Condensed</vt:lpstr>
      <vt:lpstr>Calibri</vt:lpstr>
      <vt:lpstr>Times New Roman</vt:lpstr>
      <vt:lpstr>Wingdings</vt:lpstr>
      <vt:lpstr>SJTU_IE_English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Administrator</dc:creator>
  <cp:keywords/>
  <dc:description/>
  <cp:lastModifiedBy>Liyupeng</cp:lastModifiedBy>
  <cp:revision>230</cp:revision>
  <dcterms:created xsi:type="dcterms:W3CDTF">2013-01-25T01:44:32Z</dcterms:created>
  <dcterms:modified xsi:type="dcterms:W3CDTF">2020-09-07T01:32:29Z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2052-9.1.0.4993</vt:lpwstr>
  </property>
</Properties>
</file>